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260" r:id="rId2"/>
    <p:sldId id="503" r:id="rId3"/>
    <p:sldId id="504" r:id="rId4"/>
    <p:sldId id="573" r:id="rId5"/>
    <p:sldId id="415" r:id="rId6"/>
    <p:sldId id="549" r:id="rId7"/>
    <p:sldId id="552" r:id="rId8"/>
    <p:sldId id="555" r:id="rId9"/>
    <p:sldId id="611" r:id="rId10"/>
    <p:sldId id="333" r:id="rId11"/>
    <p:sldId id="387" r:id="rId12"/>
    <p:sldId id="448" r:id="rId13"/>
    <p:sldId id="609" r:id="rId14"/>
    <p:sldId id="388" r:id="rId15"/>
    <p:sldId id="613" r:id="rId16"/>
    <p:sldId id="547" r:id="rId17"/>
    <p:sldId id="612" r:id="rId18"/>
    <p:sldId id="550" r:id="rId19"/>
    <p:sldId id="614" r:id="rId20"/>
    <p:sldId id="618" r:id="rId21"/>
    <p:sldId id="617" r:id="rId22"/>
    <p:sldId id="615" r:id="rId23"/>
    <p:sldId id="616" r:id="rId24"/>
    <p:sldId id="620" r:id="rId25"/>
    <p:sldId id="619" r:id="rId26"/>
    <p:sldId id="626" r:id="rId27"/>
    <p:sldId id="621" r:id="rId28"/>
    <p:sldId id="622" r:id="rId29"/>
    <p:sldId id="633" r:id="rId30"/>
    <p:sldId id="632" r:id="rId31"/>
    <p:sldId id="628" r:id="rId32"/>
    <p:sldId id="629" r:id="rId33"/>
    <p:sldId id="256" r:id="rId34"/>
    <p:sldId id="257" r:id="rId35"/>
    <p:sldId id="624" r:id="rId36"/>
    <p:sldId id="639" r:id="rId37"/>
    <p:sldId id="608" r:id="rId38"/>
    <p:sldId id="635" r:id="rId39"/>
    <p:sldId id="631" r:id="rId40"/>
    <p:sldId id="630" r:id="rId41"/>
    <p:sldId id="625" r:id="rId42"/>
    <p:sldId id="638" r:id="rId43"/>
    <p:sldId id="636" r:id="rId44"/>
    <p:sldId id="637" r:id="rId45"/>
    <p:sldId id="634" r:id="rId4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50000"/>
      </a:spcBef>
      <a:spcAft>
        <a:spcPct val="0"/>
      </a:spcAft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Courier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/>
    <p:restoredTop sz="91489"/>
  </p:normalViewPr>
  <p:slideViewPr>
    <p:cSldViewPr snapToGrid="0">
      <p:cViewPr varScale="1">
        <p:scale>
          <a:sx n="104" d="100"/>
          <a:sy n="104" d="100"/>
        </p:scale>
        <p:origin x="19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19E3F2C9-8478-A14A-9F03-0040E1BA84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335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fld id="{1DA49EB5-CB2B-6A48-AA62-DEE582912CF8}" type="slidenum">
              <a:rPr lang="fr-FR" sz="1200"/>
              <a:pPr/>
              <a:t>1</a:t>
            </a:fld>
            <a:endParaRPr lang="fr-FR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035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3007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24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3007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980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3007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013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21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12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896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18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689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56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fld id="{4FCE793F-8D76-7348-8683-F7C5B5A79C21}" type="slidenum">
              <a:rPr lang="fr-FR" sz="1200"/>
              <a:pPr/>
              <a:t>2</a:t>
            </a:fld>
            <a:endParaRPr lang="fr-FR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88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297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665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185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436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233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Coupling</a:t>
            </a:r>
            <a:r>
              <a:rPr lang="fr-FR" dirty="0"/>
              <a:t>: WOT C: </a:t>
            </a:r>
            <a:r>
              <a:rPr lang="fr-FR" dirty="0" err="1"/>
              <a:t>algo</a:t>
            </a:r>
            <a:r>
              <a:rPr lang="fr-FR" dirty="0"/>
              <a:t> SCRIBE. </a:t>
            </a:r>
            <a:r>
              <a:rPr lang="fr-FR" dirty="0" err="1"/>
              <a:t>Pseudotime</a:t>
            </a:r>
            <a:r>
              <a:rPr lang="fr-FR" dirty="0"/>
              <a:t>: SLINGSHOT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509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334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292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274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0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fld id="{E801708C-D2FE-004B-A201-10B280ED3777}" type="slidenum">
              <a:rPr lang="fr-FR" sz="1200"/>
              <a:pPr/>
              <a:t>3</a:t>
            </a:fld>
            <a:endParaRPr lang="fr-FR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0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692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115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847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7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824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45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541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97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9D3AC-BD45-DF49-82F5-763C735E089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53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2972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35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36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253B-7BE6-314C-B826-7632F123107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659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3253B-7BE6-314C-B826-7632F123107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5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E886-79EA-DB42-B609-27E45A375B2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42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46CA7-D5C6-1646-A201-A7A4BB541E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7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77668-0A47-AE48-88EF-57557B4CB8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11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3D903-7189-8442-ADDB-A13E41224B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08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26C71-C0D3-0448-B319-3CDC7654B4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60026-0D4E-6143-AC4F-006C66A0BA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0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77476-A74A-3A4C-9B21-F8FB85EC29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43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18657-DDA7-1940-B355-7C0267861A7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36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A9418-49F9-414D-9174-92E6513770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84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681A-2039-964C-A50D-96F44A5932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96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E3802-121E-4D4F-8295-6408919980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15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08437-BE0F-C149-AE1E-F22B98C978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92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56BC-2C1D-344D-8083-E73AC14808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13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Times" charset="0"/>
              </a:defRPr>
            </a:lvl1pPr>
          </a:lstStyle>
          <a:p>
            <a:pPr>
              <a:defRPr/>
            </a:pPr>
            <a:fld id="{2F13143C-AA9F-964E-A863-EC94088B40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rxiv.org/content/10.1101/2021.06.01.446414v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(null)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360221" y="1491749"/>
            <a:ext cx="863137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pPr algn="ctr"/>
            <a:r>
              <a:rPr lang="fr-FR" sz="4400" dirty="0">
                <a:latin typeface="Calisto MT" charset="0"/>
                <a:cs typeface="Calisto MT" charset="0"/>
              </a:rPr>
              <a:t>A </a:t>
            </a:r>
            <a:r>
              <a:rPr lang="fr-FR" sz="4400" dirty="0" err="1">
                <a:latin typeface="Calisto MT" charset="0"/>
                <a:cs typeface="Calisto MT" charset="0"/>
              </a:rPr>
              <a:t>glimpse</a:t>
            </a:r>
            <a:r>
              <a:rPr lang="fr-FR" sz="4400" dirty="0">
                <a:latin typeface="Calisto MT" charset="0"/>
                <a:cs typeface="Calisto MT" charset="0"/>
              </a:rPr>
              <a:t> on </a:t>
            </a:r>
            <a:r>
              <a:rPr lang="fr-FR" sz="4400" dirty="0" err="1">
                <a:latin typeface="Calisto MT" charset="0"/>
                <a:cs typeface="Calisto MT" charset="0"/>
              </a:rPr>
              <a:t>cell</a:t>
            </a:r>
            <a:r>
              <a:rPr lang="fr-FR" sz="4400" dirty="0">
                <a:latin typeface="Calisto MT" charset="0"/>
                <a:cs typeface="Calisto MT" charset="0"/>
              </a:rPr>
              <a:t> </a:t>
            </a:r>
            <a:r>
              <a:rPr lang="fr-FR" sz="4400" dirty="0" err="1">
                <a:latin typeface="Calisto MT" charset="0"/>
                <a:cs typeface="Calisto MT" charset="0"/>
              </a:rPr>
              <a:t>decision</a:t>
            </a:r>
            <a:r>
              <a:rPr lang="fr-FR" sz="4400" dirty="0">
                <a:latin typeface="Calisto MT" charset="0"/>
                <a:cs typeface="Calisto MT" charset="0"/>
              </a:rPr>
              <a:t> </a:t>
            </a:r>
            <a:r>
              <a:rPr lang="fr-FR" sz="4400" dirty="0" err="1">
                <a:latin typeface="Calisto MT" charset="0"/>
                <a:cs typeface="Calisto MT" charset="0"/>
              </a:rPr>
              <a:t>making</a:t>
            </a:r>
            <a:r>
              <a:rPr lang="fr-FR" sz="4400" dirty="0">
                <a:latin typeface="Calisto MT" charset="0"/>
                <a:cs typeface="Calisto MT" charset="0"/>
              </a:rPr>
              <a:t> </a:t>
            </a:r>
            <a:r>
              <a:rPr lang="fr-FR" sz="4400" dirty="0" err="1">
                <a:latin typeface="Calisto MT" charset="0"/>
                <a:cs typeface="Calisto MT" charset="0"/>
              </a:rPr>
              <a:t>through</a:t>
            </a:r>
            <a:r>
              <a:rPr lang="fr-FR" sz="4400" dirty="0">
                <a:latin typeface="Calisto MT" charset="0"/>
                <a:cs typeface="Calisto MT" charset="0"/>
              </a:rPr>
              <a:t> GRN </a:t>
            </a:r>
            <a:r>
              <a:rPr lang="fr-FR" sz="4400" dirty="0" err="1">
                <a:latin typeface="Calisto MT" charset="0"/>
                <a:cs typeface="Calisto MT" charset="0"/>
              </a:rPr>
              <a:t>inference</a:t>
            </a:r>
            <a:endParaRPr lang="fr-FR" sz="4400" dirty="0">
              <a:latin typeface="Calisto MT" charset="0"/>
              <a:cs typeface="Calisto MT" charset="0"/>
            </a:endParaRPr>
          </a:p>
          <a:p>
            <a:pPr algn="ctr"/>
            <a:endParaRPr lang="fr-FR" dirty="0">
              <a:latin typeface="Calisto MT" charset="0"/>
              <a:cs typeface="Calisto MT" charset="0"/>
            </a:endParaRPr>
          </a:p>
          <a:p>
            <a:pPr algn="ctr"/>
            <a:r>
              <a:rPr lang="fr-FR" dirty="0">
                <a:latin typeface="Calisto MT" charset="0"/>
                <a:cs typeface="Calisto MT" charset="0"/>
              </a:rPr>
              <a:t>Olivier </a:t>
            </a:r>
            <a:r>
              <a:rPr lang="fr-FR" dirty="0" err="1">
                <a:latin typeface="Calisto MT" charset="0"/>
                <a:cs typeface="Calisto MT" charset="0"/>
              </a:rPr>
              <a:t>Gandrillon</a:t>
            </a:r>
            <a:r>
              <a:rPr lang="fr-FR" dirty="0">
                <a:latin typeface="Calisto MT" charset="0"/>
                <a:cs typeface="Calisto MT" charset="0"/>
              </a:rPr>
              <a:t> </a:t>
            </a:r>
          </a:p>
          <a:p>
            <a:pPr algn="ctr"/>
            <a:endParaRPr lang="fr-FR" dirty="0">
              <a:latin typeface="Calisto MT" charset="0"/>
              <a:cs typeface="Calisto MT" charset="0"/>
            </a:endParaRPr>
          </a:p>
          <a:p>
            <a:pPr algn="ctr"/>
            <a:r>
              <a:rPr lang="fr-FR" dirty="0" err="1">
                <a:latin typeface="Calisto MT" charset="0"/>
                <a:cs typeface="Calisto MT" charset="0"/>
              </a:rPr>
              <a:t>November</a:t>
            </a:r>
            <a:r>
              <a:rPr lang="fr-FR" dirty="0">
                <a:latin typeface="Calisto MT" charset="0"/>
                <a:cs typeface="Calisto MT" charset="0"/>
              </a:rPr>
              <a:t> 2023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70465" y="5661248"/>
            <a:ext cx="8766031" cy="1176829"/>
            <a:chOff x="377969" y="5269590"/>
            <a:chExt cx="8766031" cy="1176829"/>
          </a:xfrm>
        </p:grpSpPr>
        <p:pic>
          <p:nvPicPr>
            <p:cNvPr id="4" name="Image 3" descr="ENTETE_2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69" y="5269590"/>
              <a:ext cx="6945122" cy="1176829"/>
            </a:xfrm>
            <a:prstGeom prst="rect">
              <a:avLst/>
            </a:prstGeom>
          </p:spPr>
        </p:pic>
        <p:pic>
          <p:nvPicPr>
            <p:cNvPr id="5" name="Image 4" descr="logo_INRIA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365" y="5550491"/>
              <a:ext cx="1733635" cy="639308"/>
            </a:xfrm>
            <a:prstGeom prst="rect">
              <a:avLst/>
            </a:prstGeom>
          </p:spPr>
        </p:pic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58D49-723E-0E4D-BE19-278A0437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60026-0D4E-6143-AC4F-006C66A0BA60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1481" y="153230"/>
            <a:ext cx="8470999" cy="109490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sto MT" panose="02040603050505030304" pitchFamily="18" charset="77"/>
                <a:cs typeface="Calibri" panose="020F0502020204030204" pitchFamily="34" charset="0"/>
              </a:rPr>
              <a:t>At the single cell level, we will be confronted to the « burstiness » of the gene expression process.</a:t>
            </a:r>
          </a:p>
        </p:txBody>
      </p:sp>
      <p:pic>
        <p:nvPicPr>
          <p:cNvPr id="3" name="Image 2" descr="Capture d’écran 2016-06-30 à 08.50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76" y="1196752"/>
            <a:ext cx="5295900" cy="1028700"/>
          </a:xfrm>
          <a:prstGeom prst="rect">
            <a:avLst/>
          </a:prstGeom>
        </p:spPr>
      </p:pic>
      <p:pic>
        <p:nvPicPr>
          <p:cNvPr id="4" name="Sut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6956" y="2053820"/>
            <a:ext cx="4648573" cy="4648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3483" y="1196752"/>
            <a:ext cx="1644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Luciferase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40867" y="5625175"/>
            <a:ext cx="1390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sto MT" panose="02040603050505030304" pitchFamily="18" charset="77"/>
                <a:cs typeface="Calibri" panose="020F0502020204030204" pitchFamily="34" charset="0"/>
              </a:rPr>
              <a:t>Suter et al. (2011). Science  332, pp. 472-474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6197A2B-35DC-C649-8E85-29450AC6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21BF3EE-590D-DD4F-8D1A-921E4F7A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60026-0D4E-6143-AC4F-006C66A0BA60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2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/>
          <p:cNvCxnSpPr/>
          <p:nvPr/>
        </p:nvCxnSpPr>
        <p:spPr>
          <a:xfrm>
            <a:off x="254000" y="1016000"/>
            <a:ext cx="8585200" cy="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1275" dist="25400" dir="5400000" algn="tl" rotWithShape="0">
              <a:schemeClr val="accent5">
                <a:lumMod val="75000"/>
                <a:alpha val="79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re 1"/>
          <p:cNvSpPr txBox="1">
            <a:spLocks/>
          </p:cNvSpPr>
          <p:nvPr/>
        </p:nvSpPr>
        <p:spPr>
          <a:xfrm>
            <a:off x="457200" y="198437"/>
            <a:ext cx="8229600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The 2-state model</a:t>
            </a:r>
          </a:p>
        </p:txBody>
      </p:sp>
      <p:pic>
        <p:nvPicPr>
          <p:cNvPr id="5" name="Image 4" descr="Capture d’écran 2016-04-22 à 10.4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927"/>
            <a:ext cx="9144000" cy="46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05261" y="272234"/>
            <a:ext cx="766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sto MT" panose="02040603050505030304" pitchFamily="18" charset="77"/>
                <a:cs typeface="Calibri" panose="020F0502020204030204" pitchFamily="34" charset="0"/>
              </a:rPr>
              <a:t>Describe genes as PDMP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1557557" y="2844340"/>
            <a:ext cx="2361731" cy="819390"/>
            <a:chOff x="886780" y="1847970"/>
            <a:chExt cx="2361731" cy="819390"/>
          </a:xfrm>
        </p:grpSpPr>
        <p:sp>
          <p:nvSpPr>
            <p:cNvPr id="2" name="ZoneTexte 1"/>
            <p:cNvSpPr txBox="1"/>
            <p:nvPr/>
          </p:nvSpPr>
          <p:spPr>
            <a:xfrm>
              <a:off x="886780" y="2144140"/>
              <a:ext cx="23617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>
                  <a:latin typeface="Calibri" panose="020F0502020204030204" pitchFamily="34" charset="0"/>
                  <a:cs typeface="Calibri" panose="020F0502020204030204" pitchFamily="34" charset="0"/>
                </a:rPr>
                <a:t>0 	      1	;</a:t>
              </a: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>
              <a:off x="1387882" y="2441720"/>
              <a:ext cx="889885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1517478" y="1847970"/>
              <a:ext cx="1105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err="1"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fr-FR" sz="2800" baseline="-25000" err="1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endParaRPr lang="fr-FR" sz="2800" baseline="-25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919287" y="3140510"/>
            <a:ext cx="252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alibri" panose="020F0502020204030204" pitchFamily="34" charset="0"/>
                <a:cs typeface="Calibri" panose="020F0502020204030204" pitchFamily="34" charset="0"/>
              </a:rPr>
              <a:t>0	</a:t>
            </a:r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FR" sz="28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399987" y="3438090"/>
            <a:ext cx="88988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38227" y="2834990"/>
            <a:ext cx="110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fr-FR" sz="28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endParaRPr lang="fr-FR" sz="2800" baseline="-25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76256" y="2983592"/>
            <a:ext cx="2267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alisto MT" panose="02040603050505030304" pitchFamily="18" charset="77"/>
                <a:cs typeface="Calibri" panose="020F0502020204030204" pitchFamily="34" charset="0"/>
              </a:rPr>
              <a:t>Probabilistic</a:t>
            </a:r>
            <a:r>
              <a:rPr lang="fr-FR" dirty="0">
                <a:latin typeface="Calisto MT" panose="02040603050505030304" pitchFamily="18" charset="77"/>
                <a:cs typeface="Calibri" panose="020F0502020204030204" pitchFamily="34" charset="0"/>
              </a:rPr>
              <a:t> part</a:t>
            </a:r>
          </a:p>
          <a:p>
            <a:endParaRPr lang="fr-FR" dirty="0">
              <a:latin typeface="Calisto MT" panose="02040603050505030304" pitchFamily="18" charset="77"/>
              <a:cs typeface="Calibri" panose="020F0502020204030204" pitchFamily="34" charset="0"/>
            </a:endParaRPr>
          </a:p>
          <a:p>
            <a:r>
              <a:rPr lang="fr-FR" dirty="0" err="1">
                <a:latin typeface="Calisto MT" panose="02040603050505030304" pitchFamily="18" charset="77"/>
                <a:cs typeface="Calibri" panose="020F0502020204030204" pitchFamily="34" charset="0"/>
              </a:rPr>
              <a:t>Deterministic</a:t>
            </a:r>
            <a:r>
              <a:rPr lang="fr-FR" dirty="0">
                <a:latin typeface="Calisto MT" panose="02040603050505030304" pitchFamily="18" charset="77"/>
                <a:cs typeface="Calibri" panose="020F0502020204030204" pitchFamily="34" charset="0"/>
              </a:rPr>
              <a:t> part</a:t>
            </a:r>
          </a:p>
        </p:txBody>
      </p:sp>
      <p:sp>
        <p:nvSpPr>
          <p:cNvPr id="12" name="Accolade fermante 11"/>
          <p:cNvSpPr/>
          <p:nvPr/>
        </p:nvSpPr>
        <p:spPr>
          <a:xfrm>
            <a:off x="6306951" y="2865725"/>
            <a:ext cx="475182" cy="114473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ccolade fermante 12"/>
          <p:cNvSpPr/>
          <p:nvPr/>
        </p:nvSpPr>
        <p:spPr>
          <a:xfrm>
            <a:off x="6306951" y="4400524"/>
            <a:ext cx="475182" cy="1736646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4401" y="3061674"/>
            <a:ext cx="2140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E(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92273" y="4400524"/>
            <a:ext cx="4339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M’(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 = s</a:t>
            </a:r>
            <a:r>
              <a:rPr lang="fr-F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E(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 – d</a:t>
            </a:r>
            <a:r>
              <a:rPr lang="fr-F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M(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P’(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 = s</a:t>
            </a:r>
            <a:r>
              <a:rPr lang="fr-F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M(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 – d</a:t>
            </a:r>
            <a:r>
              <a:rPr lang="fr-FR" sz="3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P(</a:t>
            </a:r>
            <a:r>
              <a:rPr 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19" name="Image 18" descr="Capture d’écran 2016-04-22 à 10.4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36" y="873215"/>
            <a:ext cx="3919288" cy="19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2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05261" y="272234"/>
            <a:ext cx="766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sto MT" panose="02040603050505030304" pitchFamily="18" charset="77"/>
                <a:cs typeface="Calibri" panose="020F0502020204030204" pitchFamily="34" charset="0"/>
              </a:rPr>
              <a:t>Describe GRNs as coupled PDMP</a:t>
            </a:r>
          </a:p>
        </p:txBody>
      </p:sp>
      <p:pic>
        <p:nvPicPr>
          <p:cNvPr id="20" name="Image 19" descr="Capture d’écran 2016-10-20 à 11.33.35.png">
            <a:extLst>
              <a:ext uri="{FF2B5EF4-FFF2-40B4-BE49-F238E27FC236}">
                <a16:creationId xmlns:a16="http://schemas.microsoft.com/office/drawing/2014/main" id="{19397B5A-71BB-4242-8247-CC829F35D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845128"/>
            <a:ext cx="6384916" cy="5394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AFC7C1-4E16-A645-808F-2ED56ED9ABE8}"/>
              </a:ext>
            </a:extLst>
          </p:cNvPr>
          <p:cNvSpPr/>
          <p:nvPr/>
        </p:nvSpPr>
        <p:spPr>
          <a:xfrm>
            <a:off x="2438400" y="640516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solidFill>
                  <a:srgbClr val="333333"/>
                </a:solidFill>
                <a:latin typeface="Calisto MT" panose="02040603050505030304" pitchFamily="18" charset="77"/>
              </a:rPr>
              <a:t>Herbach</a:t>
            </a:r>
            <a:r>
              <a:rPr lang="fr-FR" sz="1400" dirty="0">
                <a:solidFill>
                  <a:srgbClr val="333333"/>
                </a:solidFill>
                <a:latin typeface="Calisto MT" panose="02040603050505030304" pitchFamily="18" charset="77"/>
              </a:rPr>
              <a:t>, U., et al. (2017). BMC </a:t>
            </a:r>
            <a:r>
              <a:rPr lang="fr-FR" sz="1400" dirty="0" err="1">
                <a:solidFill>
                  <a:srgbClr val="333333"/>
                </a:solidFill>
                <a:latin typeface="Calisto MT" panose="02040603050505030304" pitchFamily="18" charset="77"/>
              </a:rPr>
              <a:t>Systems</a:t>
            </a:r>
            <a:r>
              <a:rPr lang="fr-FR" sz="1400" dirty="0">
                <a:solidFill>
                  <a:srgbClr val="333333"/>
                </a:solidFill>
                <a:latin typeface="Calisto MT" panose="02040603050505030304" pitchFamily="18" charset="77"/>
              </a:rPr>
              <a:t> </a:t>
            </a:r>
            <a:r>
              <a:rPr lang="fr-FR" sz="1400" dirty="0" err="1">
                <a:solidFill>
                  <a:srgbClr val="333333"/>
                </a:solidFill>
                <a:latin typeface="Calisto MT" panose="02040603050505030304" pitchFamily="18" charset="77"/>
              </a:rPr>
              <a:t>Biology</a:t>
            </a:r>
            <a:r>
              <a:rPr lang="fr-FR" sz="1400" dirty="0">
                <a:solidFill>
                  <a:srgbClr val="333333"/>
                </a:solidFill>
                <a:latin typeface="Calisto MT" panose="02040603050505030304" pitchFamily="18" charset="77"/>
              </a:rPr>
              <a:t> 11:105 .</a:t>
            </a:r>
            <a:endParaRPr lang="fr-FR" sz="1400" b="0" i="0" u="none" strike="noStrike" dirty="0">
              <a:solidFill>
                <a:srgbClr val="333333"/>
              </a:solidFill>
              <a:effectLst/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239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/>
          <p:cNvSpPr txBox="1">
            <a:spLocks/>
          </p:cNvSpPr>
          <p:nvPr/>
        </p:nvSpPr>
        <p:spPr>
          <a:xfrm>
            <a:off x="568036" y="2733819"/>
            <a:ext cx="8229600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So now we have an executable model</a:t>
            </a:r>
          </a:p>
        </p:txBody>
      </p:sp>
    </p:spTree>
    <p:extLst>
      <p:ext uri="{BB962C8B-B14F-4D97-AF65-F5344CB8AC3E}">
        <p14:creationId xmlns:p14="http://schemas.microsoft.com/office/powerpoint/2010/main" val="23818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/>
          <p:cNvCxnSpPr/>
          <p:nvPr/>
        </p:nvCxnSpPr>
        <p:spPr>
          <a:xfrm>
            <a:off x="254000" y="1016000"/>
            <a:ext cx="8585200" cy="0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1275" dist="25400" dir="5400000" algn="tl" rotWithShape="0">
              <a:schemeClr val="accent5">
                <a:lumMod val="75000"/>
                <a:alpha val="79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re 1"/>
          <p:cNvSpPr txBox="1">
            <a:spLocks/>
          </p:cNvSpPr>
          <p:nvPr/>
        </p:nvSpPr>
        <p:spPr>
          <a:xfrm>
            <a:off x="457200" y="198437"/>
            <a:ext cx="8229600" cy="81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A trajectory of the model</a:t>
            </a:r>
          </a:p>
        </p:txBody>
      </p:sp>
      <p:pic>
        <p:nvPicPr>
          <p:cNvPr id="5" name="Image 4" descr="3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30" y="1179728"/>
            <a:ext cx="3879790" cy="57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6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89712EF-7AA9-7041-B48C-FDCF0BE8D968}"/>
              </a:ext>
            </a:extLst>
          </p:cNvPr>
          <p:cNvSpPr txBox="1"/>
          <p:nvPr/>
        </p:nvSpPr>
        <p:spPr>
          <a:xfrm>
            <a:off x="2609774" y="115579"/>
            <a:ext cx="501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Calisto MT" panose="02040603050505030304" pitchFamily="18" charset="77"/>
              </a:rPr>
              <a:t>From</a:t>
            </a:r>
            <a:r>
              <a:rPr lang="fr-FR" sz="3200" dirty="0">
                <a:latin typeface="Calisto MT" panose="02040603050505030304" pitchFamily="18" charset="77"/>
              </a:rPr>
              <a:t> model simulations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388334-D43E-3041-87D2-7F001416A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335" y="872094"/>
            <a:ext cx="4363283" cy="55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89712EF-7AA9-7041-B48C-FDCF0BE8D968}"/>
              </a:ext>
            </a:extLst>
          </p:cNvPr>
          <p:cNvSpPr txBox="1"/>
          <p:nvPr/>
        </p:nvSpPr>
        <p:spPr>
          <a:xfrm>
            <a:off x="1911929" y="425198"/>
            <a:ext cx="6691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alisto MT" panose="02040603050505030304" pitchFamily="18" charset="77"/>
              </a:rPr>
              <a:t>To model-</a:t>
            </a:r>
            <a:r>
              <a:rPr lang="fr-FR" sz="3200" dirty="0" err="1">
                <a:latin typeface="Calisto MT" panose="02040603050505030304" pitchFamily="18" charset="77"/>
              </a:rPr>
              <a:t>generated</a:t>
            </a:r>
            <a:r>
              <a:rPr lang="fr-FR" sz="3200" dirty="0">
                <a:latin typeface="Calisto MT" panose="02040603050505030304" pitchFamily="18" charset="77"/>
              </a:rPr>
              <a:t> distributions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BFD8CC-9D0A-7249-833F-6C547F5F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62" y="2068533"/>
            <a:ext cx="8679874" cy="30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89712EF-7AA9-7041-B48C-FDCF0BE8D968}"/>
              </a:ext>
            </a:extLst>
          </p:cNvPr>
          <p:cNvSpPr txBox="1"/>
          <p:nvPr/>
        </p:nvSpPr>
        <p:spPr>
          <a:xfrm>
            <a:off x="1562101" y="431224"/>
            <a:ext cx="6057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alisto MT" panose="02040603050505030304" pitchFamily="18" charset="77"/>
              </a:rPr>
              <a:t>To </a:t>
            </a:r>
            <a:r>
              <a:rPr lang="fr-FR" sz="3200" dirty="0" err="1">
                <a:latin typeface="Calisto MT" panose="02040603050505030304" pitchFamily="18" charset="77"/>
              </a:rPr>
              <a:t>comparing</a:t>
            </a:r>
            <a:r>
              <a:rPr lang="fr-FR" sz="3200" dirty="0">
                <a:latin typeface="Calisto MT" panose="02040603050505030304" pitchFamily="18" charset="77"/>
              </a:rPr>
              <a:t> distributions </a:t>
            </a:r>
            <a:r>
              <a:rPr lang="fr-FR" sz="3200" dirty="0" err="1">
                <a:latin typeface="Calisto MT" panose="02040603050505030304" pitchFamily="18" charset="77"/>
              </a:rPr>
              <a:t>using</a:t>
            </a:r>
            <a:r>
              <a:rPr lang="fr-FR" sz="3200" dirty="0">
                <a:latin typeface="Calisto MT" panose="02040603050505030304" pitchFamily="18" charset="77"/>
              </a:rPr>
              <a:t> </a:t>
            </a:r>
            <a:r>
              <a:rPr lang="fr-FR" sz="3200" dirty="0" err="1">
                <a:latin typeface="Calisto MT" panose="02040603050505030304" pitchFamily="18" charset="77"/>
              </a:rPr>
              <a:t>Kantorovich</a:t>
            </a:r>
            <a:r>
              <a:rPr lang="fr-FR" sz="3200" dirty="0">
                <a:latin typeface="Calisto MT" panose="02040603050505030304" pitchFamily="18" charset="77"/>
              </a:rPr>
              <a:t> distances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7D70E8-DF5A-5048-BA31-D94C557C1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8" y="2360567"/>
            <a:ext cx="8793721" cy="18812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BFA97C-0C01-5749-AA9C-FB995AFC7D20}"/>
              </a:ext>
            </a:extLst>
          </p:cNvPr>
          <p:cNvSpPr txBox="1"/>
          <p:nvPr/>
        </p:nvSpPr>
        <p:spPr>
          <a:xfrm>
            <a:off x="301339" y="5086350"/>
            <a:ext cx="77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alisto MT" panose="02040603050505030304" pitchFamily="18" charset="77"/>
              </a:rPr>
              <a:t>The </a:t>
            </a:r>
            <a:r>
              <a:rPr lang="fr-FR" sz="3200" dirty="0" err="1">
                <a:latin typeface="Calisto MT" panose="02040603050505030304" pitchFamily="18" charset="77"/>
              </a:rPr>
              <a:t>closer</a:t>
            </a:r>
            <a:r>
              <a:rPr lang="fr-FR" sz="3200" dirty="0">
                <a:latin typeface="Calisto MT" panose="02040603050505030304" pitchFamily="18" charset="77"/>
              </a:rPr>
              <a:t> the distance, the </a:t>
            </a:r>
            <a:r>
              <a:rPr lang="fr-FR" sz="3200" dirty="0" err="1">
                <a:latin typeface="Calisto MT" panose="02040603050505030304" pitchFamily="18" charset="77"/>
              </a:rPr>
              <a:t>better</a:t>
            </a:r>
            <a:r>
              <a:rPr lang="fr-FR" sz="3200" dirty="0">
                <a:latin typeface="Calisto MT" panose="02040603050505030304" pitchFamily="18" charset="77"/>
              </a:rPr>
              <a:t> the model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B1DB349-00C5-5147-9532-E65D70B4FB5A}"/>
              </a:ext>
            </a:extLst>
          </p:cNvPr>
          <p:cNvCxnSpPr/>
          <p:nvPr/>
        </p:nvCxnSpPr>
        <p:spPr bwMode="auto">
          <a:xfrm>
            <a:off x="4170218" y="3713018"/>
            <a:ext cx="0" cy="127461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8184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/>
          <p:cNvSpPr txBox="1">
            <a:spLocks/>
          </p:cNvSpPr>
          <p:nvPr/>
        </p:nvSpPr>
        <p:spPr>
          <a:xfrm>
            <a:off x="457200" y="1710850"/>
            <a:ext cx="8229600" cy="403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Inferring a GRN = finding proper model parameter values for reproducing experimental data</a:t>
            </a: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Our first proposal: WASABI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(</a:t>
            </a:r>
            <a:r>
              <a:rPr lang="fr-FR" sz="2200" dirty="0" err="1">
                <a:solidFill>
                  <a:srgbClr val="333333"/>
                </a:solidFill>
                <a:latin typeface="Calisto MT" panose="02040603050505030304" pitchFamily="18" charset="77"/>
              </a:rPr>
              <a:t>Bonnaffoux</a:t>
            </a:r>
            <a:r>
              <a:rPr lang="fr-FR" sz="2200" dirty="0">
                <a:solidFill>
                  <a:srgbClr val="333333"/>
                </a:solidFill>
                <a:latin typeface="Calisto MT" panose="02040603050505030304" pitchFamily="18" charset="77"/>
              </a:rPr>
              <a:t>, A, et al. (2019). BMC </a:t>
            </a:r>
            <a:r>
              <a:rPr lang="fr-FR" sz="2200" dirty="0" err="1">
                <a:solidFill>
                  <a:srgbClr val="333333"/>
                </a:solidFill>
                <a:latin typeface="Calisto MT" panose="02040603050505030304" pitchFamily="18" charset="77"/>
              </a:rPr>
              <a:t>Bioinformatics</a:t>
            </a:r>
            <a:r>
              <a:rPr lang="fr-FR" sz="2200" dirty="0">
                <a:solidFill>
                  <a:srgbClr val="333333"/>
                </a:solidFill>
                <a:latin typeface="Calisto MT" panose="02040603050505030304" pitchFamily="18" charset="77"/>
              </a:rPr>
              <a:t> 20:220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) </a:t>
            </a: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Our second proposal: HARISSA</a:t>
            </a:r>
          </a:p>
          <a:p>
            <a:r>
              <a:rPr lang="fr-FR" sz="2200" dirty="0">
                <a:latin typeface="Calisto MT" panose="02040603050505030304" pitchFamily="18" charset="77"/>
              </a:rPr>
              <a:t>(</a:t>
            </a:r>
            <a:r>
              <a:rPr lang="fr-FR" sz="2200" dirty="0" err="1">
                <a:latin typeface="Calisto MT" panose="02040603050505030304" pitchFamily="18" charset="77"/>
              </a:rPr>
              <a:t>Herbach</a:t>
            </a:r>
            <a:r>
              <a:rPr lang="fr-FR" sz="2200" dirty="0">
                <a:latin typeface="Calisto MT" panose="02040603050505030304" pitchFamily="18" charset="77"/>
              </a:rPr>
              <a:t>. U. (2023) </a:t>
            </a:r>
            <a:r>
              <a:rPr lang="fr-FR" sz="2200" dirty="0" err="1">
                <a:latin typeface="Calisto MT" panose="02040603050505030304" pitchFamily="18" charset="77"/>
              </a:rPr>
              <a:t>Computational</a:t>
            </a:r>
            <a:r>
              <a:rPr lang="fr-FR" sz="2200" dirty="0">
                <a:latin typeface="Calisto MT" panose="02040603050505030304" pitchFamily="18" charset="77"/>
              </a:rPr>
              <a:t> Methods in </a:t>
            </a:r>
            <a:r>
              <a:rPr lang="fr-FR" sz="2200" dirty="0" err="1">
                <a:latin typeface="Calisto MT" panose="02040603050505030304" pitchFamily="18" charset="77"/>
              </a:rPr>
              <a:t>Systems</a:t>
            </a:r>
            <a:r>
              <a:rPr lang="fr-FR" sz="2200" dirty="0">
                <a:latin typeface="Calisto MT" panose="02040603050505030304" pitchFamily="18" charset="77"/>
              </a:rPr>
              <a:t> </a:t>
            </a:r>
            <a:r>
              <a:rPr lang="fr-FR" sz="2200" dirty="0" err="1">
                <a:latin typeface="Calisto MT" panose="02040603050505030304" pitchFamily="18" charset="77"/>
              </a:rPr>
              <a:t>Biology</a:t>
            </a:r>
            <a:r>
              <a:rPr lang="fr-FR" sz="2200" dirty="0">
                <a:latin typeface="Calisto MT" panose="02040603050505030304" pitchFamily="18" charset="77"/>
              </a:rPr>
              <a:t>, </a:t>
            </a:r>
            <a:r>
              <a:rPr lang="fr-FR" sz="2200" i="1" dirty="0">
                <a:latin typeface="Calisto MT" panose="02040603050505030304" pitchFamily="18" charset="77"/>
              </a:rPr>
              <a:t>Lecture Notes in Computer Science</a:t>
            </a:r>
            <a:r>
              <a:rPr lang="fr-FR" sz="2200" dirty="0">
                <a:latin typeface="Calisto MT" panose="02040603050505030304" pitchFamily="18" charset="77"/>
              </a:rPr>
              <a:t>.)</a:t>
            </a:r>
          </a:p>
          <a:p>
            <a:endParaRPr lang="fr-FR" sz="2200" dirty="0">
              <a:latin typeface="Calisto MT" panose="02040603050505030304" pitchFamily="18" charset="77"/>
            </a:endParaRPr>
          </a:p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Our latest proposal: CARDAMOM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(</a:t>
            </a:r>
            <a:r>
              <a:rPr lang="fr-FR" sz="24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Ventre*, E., </a:t>
            </a:r>
            <a:r>
              <a:rPr lang="fr-FR" sz="2400" b="0" i="0" u="none" strike="noStrike" dirty="0" err="1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Herbach</a:t>
            </a:r>
            <a:r>
              <a:rPr lang="fr-FR" sz="24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*, U., et al. (2023). </a:t>
            </a:r>
            <a:r>
              <a:rPr lang="fr-FR" sz="2400" b="0" i="0" u="none" strike="noStrike" dirty="0" err="1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PLoS</a:t>
            </a:r>
            <a:r>
              <a:rPr lang="fr-FR" sz="24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 Comput Biol 19(3): e1010962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)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20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766763"/>
            <a:ext cx="4003675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600200" y="6019800"/>
            <a:ext cx="195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panose="02040603050505030304" pitchFamily="18" charset="77"/>
                <a:cs typeface="Calisto MT" charset="0"/>
              </a:rPr>
              <a:t>Organism</a:t>
            </a:r>
            <a:endParaRPr lang="fr-FR" sz="2400" dirty="0">
              <a:latin typeface="Calisto MT" panose="02040603050505030304" pitchFamily="18" charset="77"/>
              <a:cs typeface="Calisto MT" charset="0"/>
            </a:endParaRP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 flipV="1">
            <a:off x="3663950" y="1247775"/>
            <a:ext cx="2033588" cy="2198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>
              <a:latin typeface="Calisto MT" panose="02040603050505030304" pitchFamily="18" charset="77"/>
            </a:endParaRP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 flipV="1">
            <a:off x="3646488" y="2711450"/>
            <a:ext cx="2092325" cy="860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>
              <a:latin typeface="Calisto MT" panose="02040603050505030304" pitchFamily="18" charset="77"/>
            </a:endParaRP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652838" y="3749675"/>
            <a:ext cx="1895475" cy="2203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>
              <a:latin typeface="Calisto MT" panose="02040603050505030304" pitchFamily="18" charset="77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789613" y="6400800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>
                <a:latin typeface="Calisto MT" panose="02040603050505030304" pitchFamily="18" charset="77"/>
                <a:cs typeface="Calisto MT" charset="0"/>
              </a:rPr>
              <a:t>Tissues</a:t>
            </a:r>
          </a:p>
        </p:txBody>
      </p:sp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06413"/>
            <a:ext cx="12700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7207250" y="1190625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>
                <a:latin typeface="Calisto MT" panose="02040603050505030304" pitchFamily="18" charset="77"/>
                <a:cs typeface="Calisto MT" charset="0"/>
              </a:rPr>
              <a:t>Brain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3651250" y="3617913"/>
            <a:ext cx="1854200" cy="107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>
              <a:latin typeface="Calisto MT" panose="02040603050505030304" pitchFamily="18" charset="77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7259638" y="2547938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panose="02040603050505030304" pitchFamily="18" charset="77"/>
                <a:cs typeface="Calisto MT" charset="0"/>
              </a:rPr>
              <a:t>Heart</a:t>
            </a:r>
            <a:endParaRPr lang="fr-FR" sz="2400" dirty="0">
              <a:latin typeface="Calisto MT" panose="02040603050505030304" pitchFamily="18" charset="77"/>
              <a:cs typeface="Calisto MT" charset="0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7332662" y="3821539"/>
            <a:ext cx="1096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>
                <a:latin typeface="Calisto MT" panose="02040603050505030304" pitchFamily="18" charset="77"/>
                <a:cs typeface="Calisto MT" charset="0"/>
              </a:rPr>
              <a:t>Bone</a:t>
            </a:r>
            <a:endParaRPr lang="fr-FR" sz="2400" dirty="0">
              <a:latin typeface="Calisto MT" panose="02040603050505030304" pitchFamily="18" charset="77"/>
              <a:cs typeface="Calisto MT" charset="0"/>
            </a:endParaRP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5800725" y="5905500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panose="02040603050505030304" pitchFamily="18" charset="77"/>
                <a:cs typeface="Calisto MT" charset="0"/>
              </a:rPr>
              <a:t>Other</a:t>
            </a:r>
            <a:r>
              <a:rPr lang="fr-FR" sz="2400" dirty="0">
                <a:latin typeface="Calisto MT" panose="02040603050505030304" pitchFamily="18" charset="77"/>
                <a:cs typeface="Calisto MT" charset="0"/>
              </a:rPr>
              <a:t>…</a:t>
            </a:r>
          </a:p>
        </p:txBody>
      </p:sp>
      <p:sp>
        <p:nvSpPr>
          <p:cNvPr id="29709" name="Line 14"/>
          <p:cNvSpPr>
            <a:spLocks noChangeShapeType="1"/>
          </p:cNvSpPr>
          <p:nvPr/>
        </p:nvSpPr>
        <p:spPr bwMode="auto">
          <a:xfrm>
            <a:off x="3656013" y="3594100"/>
            <a:ext cx="2168525" cy="1587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>
              <a:latin typeface="Calisto MT" panose="02040603050505030304" pitchFamily="18" charset="77"/>
            </a:endParaRPr>
          </a:p>
        </p:txBody>
      </p:sp>
      <p:pic>
        <p:nvPicPr>
          <p:cNvPr id="29710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584700"/>
            <a:ext cx="11541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7207249" y="4838700"/>
            <a:ext cx="1222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>
                <a:latin typeface="Calisto MT" panose="02040603050505030304" pitchFamily="18" charset="77"/>
                <a:cs typeface="Calisto MT" charset="0"/>
              </a:rPr>
              <a:t>Blood</a:t>
            </a:r>
          </a:p>
        </p:txBody>
      </p:sp>
      <p:pic>
        <p:nvPicPr>
          <p:cNvPr id="2971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016125"/>
            <a:ext cx="92392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3559175"/>
            <a:ext cx="1244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571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/>
          <p:cNvSpPr txBox="1">
            <a:spLocks/>
          </p:cNvSpPr>
          <p:nvPr/>
        </p:nvSpPr>
        <p:spPr>
          <a:xfrm>
            <a:off x="526472" y="124692"/>
            <a:ext cx="7952510" cy="403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CARDAMOM: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First one simplifies the model by concatenating the transcription and translation steps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Then we assume a time scale separation: promoters are fast in front of proteins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The resulting model reads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38FAFA-EB75-EA42-BF39-39B9C3BF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034145"/>
            <a:ext cx="8710415" cy="31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/>
          <p:cNvSpPr txBox="1">
            <a:spLocks/>
          </p:cNvSpPr>
          <p:nvPr/>
        </p:nvSpPr>
        <p:spPr>
          <a:xfrm>
            <a:off x="455012" y="193236"/>
            <a:ext cx="8229600" cy="4031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To illustrate, let’s take a simple dynamical system as an GRN example: the toggle switch</a:t>
            </a: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BD939B-C94C-AF4A-B879-3568BBD38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" y="2441316"/>
            <a:ext cx="8881990" cy="36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9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/>
          <p:cNvSpPr txBox="1">
            <a:spLocks/>
          </p:cNvSpPr>
          <p:nvPr/>
        </p:nvSpPr>
        <p:spPr>
          <a:xfrm>
            <a:off x="374072" y="2082655"/>
            <a:ext cx="8229600" cy="254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chemeClr val="accent5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E47F93-DBA5-D94B-B0D1-9A55F056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1" y="0"/>
            <a:ext cx="8319900" cy="63453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3DCE01-4D74-7C49-B6A1-210D930BC1BC}"/>
              </a:ext>
            </a:extLst>
          </p:cNvPr>
          <p:cNvSpPr txBox="1"/>
          <p:nvPr/>
        </p:nvSpPr>
        <p:spPr>
          <a:xfrm>
            <a:off x="2964874" y="6211669"/>
            <a:ext cx="430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Basins: cell types</a:t>
            </a:r>
            <a:endParaRPr lang="fr-FR" sz="3600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155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D90274-3C04-C640-A299-E80BF0D5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24691"/>
            <a:ext cx="7486861" cy="5391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1022445" y="5619645"/>
            <a:ext cx="7207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Each basin is characterized by a certain promoter firing frequency</a:t>
            </a:r>
            <a:endParaRPr lang="fr-FR" sz="3200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572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218882" y="341063"/>
            <a:ext cx="8343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One can rewrite a simplified version of the model</a:t>
            </a:r>
            <a:endParaRPr lang="fr-FR" dirty="0">
              <a:latin typeface="Calisto MT" panose="02040603050505030304" pitchFamily="18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79C262-29B5-D44E-9A42-54FC7E9C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14" y="1149927"/>
            <a:ext cx="5981566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343573" y="341063"/>
            <a:ext cx="8343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One can rewrite a simplified version of the model</a:t>
            </a:r>
            <a:endParaRPr lang="fr-FR" dirty="0">
              <a:latin typeface="Calisto MT" panose="02040603050505030304" pitchFamily="18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D1A00B-9675-0346-8825-4BAC0904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60764"/>
            <a:ext cx="8230719" cy="46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8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343573" y="341063"/>
            <a:ext cx="8343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For which we found the stationary law</a:t>
            </a:r>
            <a:endParaRPr lang="fr-FR" dirty="0">
              <a:latin typeface="Calisto MT" panose="02040603050505030304" pitchFamily="18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9F09B5-A1F2-0B4B-B080-D090E0E1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2241550"/>
            <a:ext cx="7493000" cy="2374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49EA9B-A136-EC79-DE9D-5FCB37DE5C3E}"/>
              </a:ext>
            </a:extLst>
          </p:cNvPr>
          <p:cNvSpPr txBox="1"/>
          <p:nvPr/>
        </p:nvSpPr>
        <p:spPr>
          <a:xfrm>
            <a:off x="1662616" y="5993717"/>
            <a:ext cx="5705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fr-FR" sz="18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Ventre, E. (2021) </a:t>
            </a:r>
            <a:r>
              <a:rPr lang="fr-FR" sz="1800" b="0" i="0" u="none" strike="noStrike" dirty="0">
                <a:solidFill>
                  <a:srgbClr val="24BEC7"/>
                </a:solidFill>
                <a:effectLst/>
                <a:latin typeface="Calisto MT" panose="02040603050505030304" pitchFamily="18" charset="77"/>
                <a:hlinkClick r:id="rId4"/>
              </a:rPr>
              <a:t>.</a:t>
            </a:r>
            <a:r>
              <a:rPr lang="fr-FR" sz="18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 In Silico </a:t>
            </a:r>
            <a:r>
              <a:rPr lang="fr-FR" sz="1800" b="0" i="0" u="none" strike="noStrike" dirty="0" err="1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Biology</a:t>
            </a:r>
            <a:r>
              <a:rPr lang="fr-FR" sz="1800" b="0" i="0" u="none" strike="noStrike" dirty="0">
                <a:solidFill>
                  <a:srgbClr val="333333"/>
                </a:solidFill>
                <a:effectLst/>
                <a:latin typeface="Calisto MT" panose="02040603050505030304" pitchFamily="18" charset="77"/>
              </a:rPr>
              <a:t>, 14, pp. 89-113.</a:t>
            </a:r>
          </a:p>
        </p:txBody>
      </p:sp>
    </p:spTree>
    <p:extLst>
      <p:ext uri="{BB962C8B-B14F-4D97-AF65-F5344CB8AC3E}">
        <p14:creationId xmlns:p14="http://schemas.microsoft.com/office/powerpoint/2010/main" val="128187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371282" y="2765609"/>
            <a:ext cx="83432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Benchmarking on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in silico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generated datasets</a:t>
            </a:r>
            <a:endParaRPr lang="fr-FR" dirty="0">
              <a:latin typeface="Calisto MT" panose="02040603050505030304" pitchFamily="18" charset="77"/>
            </a:endParaRPr>
          </a:p>
          <a:p>
            <a:pPr algn="ctr"/>
            <a:endParaRPr lang="fr-FR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3615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53E011-F487-EF48-BE22-07CEB02A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55" y="257675"/>
            <a:ext cx="8424445" cy="64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4DD9CA-5F52-6A42-860B-A0692F63F4D1}"/>
              </a:ext>
            </a:extLst>
          </p:cNvPr>
          <p:cNvSpPr txBox="1"/>
          <p:nvPr/>
        </p:nvSpPr>
        <p:spPr>
          <a:xfrm>
            <a:off x="249382" y="235527"/>
            <a:ext cx="8575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sto MT" panose="02040603050505030304" pitchFamily="18" charset="77"/>
              </a:rPr>
              <a:t>How to compare the </a:t>
            </a:r>
            <a:r>
              <a:rPr lang="fr-FR" dirty="0" err="1">
                <a:latin typeface="Calisto MT" panose="02040603050505030304" pitchFamily="18" charset="77"/>
              </a:rPr>
              <a:t>inferred</a:t>
            </a:r>
            <a:r>
              <a:rPr lang="fr-FR" dirty="0">
                <a:latin typeface="Calisto MT" panose="02040603050505030304" pitchFamily="18" charset="77"/>
              </a:rPr>
              <a:t> network </a:t>
            </a:r>
            <a:r>
              <a:rPr lang="fr-FR" dirty="0" err="1">
                <a:latin typeface="Calisto MT" panose="02040603050505030304" pitchFamily="18" charset="77"/>
              </a:rPr>
              <a:t>from</a:t>
            </a:r>
            <a:r>
              <a:rPr lang="fr-FR" dirty="0">
                <a:latin typeface="Calisto MT" panose="02040603050505030304" pitchFamily="18" charset="77"/>
              </a:rPr>
              <a:t> </a:t>
            </a:r>
            <a:r>
              <a:rPr lang="fr-FR" dirty="0" err="1">
                <a:latin typeface="Calisto MT" panose="02040603050505030304" pitchFamily="18" charset="77"/>
              </a:rPr>
              <a:t>its</a:t>
            </a:r>
            <a:r>
              <a:rPr lang="fr-FR" dirty="0">
                <a:latin typeface="Calisto MT" panose="02040603050505030304" pitchFamily="18" charset="77"/>
              </a:rPr>
              <a:t> original version?  AUPR (area </a:t>
            </a:r>
            <a:r>
              <a:rPr lang="fr-FR" dirty="0" err="1">
                <a:latin typeface="Calisto MT" panose="02040603050505030304" pitchFamily="18" charset="77"/>
              </a:rPr>
              <a:t>under</a:t>
            </a:r>
            <a:r>
              <a:rPr lang="fr-FR" dirty="0">
                <a:latin typeface="Calisto MT" panose="02040603050505030304" pitchFamily="18" charset="77"/>
              </a:rPr>
              <a:t> the </a:t>
            </a:r>
            <a:r>
              <a:rPr lang="fr-FR" dirty="0" err="1">
                <a:latin typeface="Calisto MT" panose="02040603050505030304" pitchFamily="18" charset="77"/>
              </a:rPr>
              <a:t>precision-recall</a:t>
            </a:r>
            <a:r>
              <a:rPr lang="fr-FR" dirty="0">
                <a:latin typeface="Calisto MT" panose="02040603050505030304" pitchFamily="18" charset="77"/>
              </a:rPr>
              <a:t> </a:t>
            </a:r>
            <a:r>
              <a:rPr lang="fr-FR" dirty="0" err="1">
                <a:latin typeface="Calisto MT" panose="02040603050505030304" pitchFamily="18" charset="77"/>
              </a:rPr>
              <a:t>curve</a:t>
            </a:r>
            <a:r>
              <a:rPr lang="fr-FR" dirty="0">
                <a:latin typeface="Calisto MT" panose="02040603050505030304" pitchFamily="18" charset="77"/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49F21F-BC98-284A-B467-481B4EFF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14" y="2216728"/>
            <a:ext cx="7620885" cy="2891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CE74BF-04BC-1E4A-8DD6-721A434CFFE2}"/>
              </a:ext>
            </a:extLst>
          </p:cNvPr>
          <p:cNvSpPr/>
          <p:nvPr/>
        </p:nvSpPr>
        <p:spPr>
          <a:xfrm>
            <a:off x="1501629" y="1505401"/>
            <a:ext cx="6741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Calisto MT" panose="02040603050505030304" pitchFamily="18" charset="77"/>
              </a:rPr>
              <a:t>True</a:t>
            </a:r>
            <a:r>
              <a:rPr lang="fr-FR" dirty="0">
                <a:latin typeface="Calisto MT" panose="02040603050505030304" pitchFamily="18" charset="77"/>
              </a:rPr>
              <a:t> GRN			    </a:t>
            </a:r>
            <a:r>
              <a:rPr lang="fr-FR" dirty="0" err="1">
                <a:latin typeface="Calisto MT" panose="02040603050505030304" pitchFamily="18" charset="77"/>
              </a:rPr>
              <a:t>Inferred</a:t>
            </a:r>
            <a:r>
              <a:rPr lang="fr-FR" dirty="0">
                <a:latin typeface="Calisto MT" panose="02040603050505030304" pitchFamily="18" charset="77"/>
              </a:rPr>
              <a:t>  GRN</a:t>
            </a:r>
            <a:endParaRPr lang="en-US" dirty="0">
              <a:latin typeface="Calisto MT" panose="02040603050505030304" pitchFamily="18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97F95-F11A-314F-B753-D7886FB2019A}"/>
              </a:ext>
            </a:extLst>
          </p:cNvPr>
          <p:cNvSpPr/>
          <p:nvPr/>
        </p:nvSpPr>
        <p:spPr>
          <a:xfrm>
            <a:off x="1967345" y="5404202"/>
            <a:ext cx="6511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latin typeface="Calisto MT" panose="02040603050505030304" pitchFamily="18" charset="77"/>
              </a:rPr>
              <a:t>Precision</a:t>
            </a:r>
            <a:r>
              <a:rPr lang="fr-FR" sz="3200" dirty="0">
                <a:latin typeface="Calisto MT" panose="02040603050505030304" pitchFamily="18" charset="77"/>
              </a:rPr>
              <a:t> = TP / (TP + FP)</a:t>
            </a:r>
          </a:p>
          <a:p>
            <a:r>
              <a:rPr lang="fr-FR" sz="3200" dirty="0" err="1">
                <a:latin typeface="Calisto MT" panose="02040603050505030304" pitchFamily="18" charset="77"/>
              </a:rPr>
              <a:t>Recall</a:t>
            </a:r>
            <a:r>
              <a:rPr lang="fr-FR" sz="3200" dirty="0">
                <a:latin typeface="Calisto MT" panose="02040603050505030304" pitchFamily="18" charset="77"/>
              </a:rPr>
              <a:t> = TP / (TP + FN)</a:t>
            </a:r>
          </a:p>
        </p:txBody>
      </p:sp>
    </p:spTree>
    <p:extLst>
      <p:ext uri="{BB962C8B-B14F-4D97-AF65-F5344CB8AC3E}">
        <p14:creationId xmlns:p14="http://schemas.microsoft.com/office/powerpoint/2010/main" val="63564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1450975" y="5840413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>
                <a:latin typeface="Calisto MT" charset="0"/>
                <a:cs typeface="Calisto MT" charset="0"/>
              </a:rPr>
              <a:t>Tissues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6162675" y="5821363"/>
            <a:ext cx="143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charset="0"/>
                <a:cs typeface="Calisto MT" charset="0"/>
              </a:rPr>
              <a:t>Cells</a:t>
            </a:r>
            <a:endParaRPr lang="fr-FR" sz="2400" dirty="0">
              <a:latin typeface="Calisto MT" charset="0"/>
              <a:cs typeface="Calisto MT" charset="0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730500"/>
            <a:ext cx="252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Line 5"/>
          <p:cNvSpPr>
            <a:spLocks noChangeShapeType="1"/>
          </p:cNvSpPr>
          <p:nvPr/>
        </p:nvSpPr>
        <p:spPr bwMode="auto">
          <a:xfrm flipV="1">
            <a:off x="3663950" y="1593850"/>
            <a:ext cx="1716088" cy="1852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V="1">
            <a:off x="3646488" y="2882900"/>
            <a:ext cx="1906587" cy="688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3651250" y="3617913"/>
            <a:ext cx="1765300" cy="35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5721350" y="1131888"/>
            <a:ext cx="277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charset="0"/>
                <a:cs typeface="Calisto MT" charset="0"/>
              </a:rPr>
              <a:t>Bone-making</a:t>
            </a:r>
            <a:r>
              <a:rPr lang="fr-FR" sz="2400" dirty="0">
                <a:latin typeface="Calisto MT" charset="0"/>
                <a:cs typeface="Calisto MT" charset="0"/>
              </a:rPr>
              <a:t> </a:t>
            </a:r>
            <a:r>
              <a:rPr lang="fr-FR" sz="2400" dirty="0" err="1">
                <a:latin typeface="Calisto MT" charset="0"/>
                <a:cs typeface="Calisto MT" charset="0"/>
              </a:rPr>
              <a:t>cells</a:t>
            </a:r>
            <a:r>
              <a:rPr lang="fr-FR" sz="2400" dirty="0">
                <a:latin typeface="Calisto MT" charset="0"/>
                <a:cs typeface="Calisto MT" charset="0"/>
              </a:rPr>
              <a:t> </a:t>
            </a:r>
            <a:r>
              <a:rPr lang="fr-FR" altLang="ja-JP" sz="2400" dirty="0">
                <a:latin typeface="Calisto MT" charset="0"/>
                <a:cs typeface="Calisto MT" charset="0"/>
              </a:rPr>
              <a:t>(</a:t>
            </a:r>
            <a:r>
              <a:rPr lang="fr-FR" altLang="ja-JP" sz="2400" dirty="0" err="1">
                <a:latin typeface="Calisto MT" charset="0"/>
                <a:cs typeface="Calisto MT" charset="0"/>
              </a:rPr>
              <a:t>ostéoblasts</a:t>
            </a:r>
            <a:r>
              <a:rPr lang="fr-FR" altLang="ja-JP" sz="2400" dirty="0">
                <a:latin typeface="Calisto MT" charset="0"/>
                <a:cs typeface="Calisto MT" charset="0"/>
              </a:rPr>
              <a:t>)</a:t>
            </a:r>
            <a:endParaRPr lang="fr-FR" sz="2400" dirty="0">
              <a:latin typeface="Calisto MT" charset="0"/>
              <a:cs typeface="Calisto MT" charset="0"/>
            </a:endParaRP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5738812" y="2447925"/>
            <a:ext cx="31487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charset="0"/>
                <a:cs typeface="Calisto MT" charset="0"/>
              </a:rPr>
              <a:t>Bone-resorbing</a:t>
            </a:r>
            <a:r>
              <a:rPr lang="fr-FR" sz="2400" dirty="0">
                <a:latin typeface="Calisto MT" charset="0"/>
                <a:cs typeface="Calisto MT" charset="0"/>
              </a:rPr>
              <a:t> </a:t>
            </a:r>
            <a:r>
              <a:rPr lang="fr-FR" sz="2400" dirty="0" err="1">
                <a:latin typeface="Calisto MT" charset="0"/>
                <a:cs typeface="Calisto MT" charset="0"/>
              </a:rPr>
              <a:t>cells</a:t>
            </a:r>
            <a:endParaRPr lang="fr-FR" sz="2400" dirty="0">
              <a:latin typeface="Calisto MT" charset="0"/>
              <a:cs typeface="Calisto MT" charset="0"/>
            </a:endParaRPr>
          </a:p>
          <a:p>
            <a:r>
              <a:rPr lang="fr-FR" altLang="ja-JP" sz="2400" dirty="0">
                <a:latin typeface="Calisto MT" charset="0"/>
                <a:cs typeface="Calisto MT" charset="0"/>
              </a:rPr>
              <a:t>(</a:t>
            </a:r>
            <a:r>
              <a:rPr lang="fr-FR" altLang="ja-JP" sz="2400" dirty="0" err="1">
                <a:latin typeface="Calisto MT" charset="0"/>
                <a:cs typeface="Calisto MT" charset="0"/>
              </a:rPr>
              <a:t>ostéoclasts</a:t>
            </a:r>
            <a:r>
              <a:rPr lang="fr-FR" altLang="ja-JP" sz="2400" dirty="0">
                <a:latin typeface="Calisto MT" charset="0"/>
                <a:cs typeface="Calisto MT" charset="0"/>
              </a:rPr>
              <a:t>)</a:t>
            </a:r>
            <a:endParaRPr lang="fr-FR" sz="2400" dirty="0">
              <a:latin typeface="Calisto MT" charset="0"/>
              <a:cs typeface="Calisto MT" charset="0"/>
            </a:endParaRP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5780088" y="3816350"/>
            <a:ext cx="2773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urier" charset="0"/>
                <a:ea typeface="ＭＳ Ｐゴシック" charset="0"/>
              </a:defRPr>
            </a:lvl9pPr>
          </a:lstStyle>
          <a:p>
            <a:r>
              <a:rPr lang="fr-FR" sz="2400" dirty="0" err="1">
                <a:latin typeface="Calisto MT" charset="0"/>
                <a:cs typeface="Calisto MT" charset="0"/>
              </a:rPr>
              <a:t>Bone</a:t>
            </a:r>
            <a:r>
              <a:rPr lang="fr-FR" sz="2400" dirty="0">
                <a:latin typeface="Calisto MT" charset="0"/>
                <a:cs typeface="Calisto MT" charset="0"/>
              </a:rPr>
              <a:t> </a:t>
            </a:r>
            <a:r>
              <a:rPr lang="fr-FR" sz="2400" dirty="0" err="1">
                <a:latin typeface="Calisto MT" charset="0"/>
                <a:cs typeface="Calisto MT" charset="0"/>
              </a:rPr>
              <a:t>marrow</a:t>
            </a:r>
            <a:endParaRPr lang="fr-FR" sz="2400" dirty="0">
              <a:latin typeface="Calisto MT" charset="0"/>
              <a:cs typeface="Calisto MT" charset="0"/>
            </a:endParaRPr>
          </a:p>
        </p:txBody>
      </p:sp>
      <p:pic>
        <p:nvPicPr>
          <p:cNvPr id="3175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581275"/>
            <a:ext cx="28670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39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044AC9-E2A6-5146-9FB3-5160B9347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" y="0"/>
            <a:ext cx="779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6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67BCB8-5B28-9647-9887-E368C8EC8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746" y="57150"/>
            <a:ext cx="3429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96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357427" y="2904155"/>
            <a:ext cx="8343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Applying to a real-life dataset</a:t>
            </a:r>
            <a:endParaRPr lang="fr-FR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3414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95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1763" y="1132431"/>
            <a:ext cx="721483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E14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mESCs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were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induced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to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differentiate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by 0.25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mM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ATRA addition.</a:t>
            </a:r>
          </a:p>
          <a:p>
            <a:pPr algn="just"/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Single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cell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RNAseq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was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performed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using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SCRB-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seq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: the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result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is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a count table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with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a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number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of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UMIs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per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gene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per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cell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per time</a:t>
            </a:r>
            <a:endParaRPr lang="fr-FR" dirty="0">
              <a:effectLst/>
              <a:latin typeface="Calisto MT" panose="02040603050505030304" pitchFamily="18" charset="77"/>
              <a:ea typeface="Times New Roman" charset="0"/>
              <a:cs typeface="Times New Roman" charset="0"/>
            </a:endParaRPr>
          </a:p>
          <a:p>
            <a:pPr algn="just"/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All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raw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and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processed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data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is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freely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available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from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the GEO </a:t>
            </a:r>
            <a:r>
              <a:rPr lang="fr-FR" dirty="0" err="1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repository</a:t>
            </a:r>
            <a:r>
              <a:rPr lang="fr-FR" dirty="0">
                <a:effectLst/>
                <a:latin typeface="Calisto MT" panose="02040603050505030304" pitchFamily="18" charset="77"/>
                <a:ea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We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used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the 41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genes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that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the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authors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have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identified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as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being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 important for the </a:t>
            </a:r>
            <a:r>
              <a:rPr lang="fr-FR" dirty="0" err="1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process</a:t>
            </a:r>
            <a:r>
              <a:rPr lang="fr-FR" dirty="0">
                <a:latin typeface="Calisto MT" panose="02040603050505030304" pitchFamily="18" charset="77"/>
                <a:ea typeface="Times New Roman" charset="0"/>
                <a:cs typeface="Times New Roman" charset="0"/>
              </a:rPr>
              <a:t>.</a:t>
            </a:r>
            <a:endParaRPr lang="fr-FR" dirty="0">
              <a:effectLst/>
              <a:latin typeface="Calisto MT" panose="02040603050505030304" pitchFamily="18" charset="77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15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DC2490-222A-A740-9C68-2C32619DA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82" y="0"/>
            <a:ext cx="6467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7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262F6E-0686-324A-8CE2-6378D909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62" y="304800"/>
            <a:ext cx="6398613" cy="62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52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C807B77-1BD3-4D4D-94C2-EF67B59D76F4}"/>
              </a:ext>
            </a:extLst>
          </p:cNvPr>
          <p:cNvSpPr txBox="1"/>
          <p:nvPr/>
        </p:nvSpPr>
        <p:spPr>
          <a:xfrm>
            <a:off x="468564" y="204488"/>
            <a:ext cx="826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alisto MT" panose="02040603050505030304" pitchFamily="18" charset="77"/>
              </a:rPr>
              <a:t>Bonus: Time </a:t>
            </a:r>
            <a:r>
              <a:rPr lang="fr-FR" sz="3200" dirty="0" err="1">
                <a:latin typeface="Calisto MT" panose="02040603050505030304" pitchFamily="18" charset="77"/>
              </a:rPr>
              <a:t>decomposition</a:t>
            </a:r>
            <a:r>
              <a:rPr lang="fr-FR" sz="3200" dirty="0">
                <a:latin typeface="Calisto MT" panose="02040603050505030304" pitchFamily="18" charset="77"/>
              </a:rPr>
              <a:t> of the GRN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8146BC-C27B-E64D-B4F6-C1A26F36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63" y="957951"/>
            <a:ext cx="6336737" cy="572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0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A1F9-EC7D-BE4E-9F4F-678588FC8BA0}"/>
              </a:ext>
            </a:extLst>
          </p:cNvPr>
          <p:cNvSpPr/>
          <p:nvPr/>
        </p:nvSpPr>
        <p:spPr>
          <a:xfrm>
            <a:off x="357427" y="2904155"/>
            <a:ext cx="8343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50000"/>
                      <a:alpha val="43000"/>
                    </a:schemeClr>
                  </a:outerShdw>
                </a:effectLst>
                <a:latin typeface="Calisto MT" panose="02040603050505030304" pitchFamily="18" charset="77"/>
              </a:rPr>
              <a:t>How well are the experimental data reproduced?</a:t>
            </a:r>
            <a:endParaRPr lang="fr-FR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5662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rayée 3">
            <a:extLst>
              <a:ext uri="{FF2B5EF4-FFF2-40B4-BE49-F238E27FC236}">
                <a16:creationId xmlns:a16="http://schemas.microsoft.com/office/drawing/2014/main" id="{DA863052-1ADB-0742-9C7D-D51801B0AE84}"/>
              </a:ext>
            </a:extLst>
          </p:cNvPr>
          <p:cNvSpPr/>
          <p:nvPr/>
        </p:nvSpPr>
        <p:spPr>
          <a:xfrm rot="2099040">
            <a:off x="1996675" y="4193346"/>
            <a:ext cx="920894" cy="37025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rayée 4">
            <a:extLst>
              <a:ext uri="{FF2B5EF4-FFF2-40B4-BE49-F238E27FC236}">
                <a16:creationId xmlns:a16="http://schemas.microsoft.com/office/drawing/2014/main" id="{7C3EFEEE-D2A9-404C-8784-7C7145D30677}"/>
              </a:ext>
            </a:extLst>
          </p:cNvPr>
          <p:cNvSpPr/>
          <p:nvPr/>
        </p:nvSpPr>
        <p:spPr>
          <a:xfrm rot="19268728">
            <a:off x="5750918" y="4178478"/>
            <a:ext cx="920894" cy="37025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80D741-4EB6-1845-A2E8-130B6F57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4" y="1142998"/>
            <a:ext cx="3617073" cy="287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A9EF7B-5799-144F-94C8-329C5F599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93" y="1205411"/>
            <a:ext cx="3453173" cy="2788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900746-C184-EF4F-ACA1-2D567AF8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710" y="4144151"/>
            <a:ext cx="2508056" cy="2364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D823E0-4E0B-304C-AE3A-7F96CD642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040" y="994609"/>
            <a:ext cx="979083" cy="27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15616" y="260648"/>
            <a:ext cx="6862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latin typeface="Calisto MT" panose="02040603050505030304" pitchFamily="18" charset="77"/>
              </a:rPr>
              <a:t>Cells</a:t>
            </a:r>
            <a:r>
              <a:rPr lang="fr-FR" sz="4000" dirty="0">
                <a:latin typeface="Calisto MT" panose="02040603050505030304" pitchFamily="18" charset="77"/>
              </a:rPr>
              <a:t> have to </a:t>
            </a:r>
            <a:r>
              <a:rPr lang="fr-FR" sz="4000" dirty="0" err="1">
                <a:latin typeface="Calisto MT" panose="02040603050505030304" pitchFamily="18" charset="77"/>
              </a:rPr>
              <a:t>make</a:t>
            </a:r>
            <a:r>
              <a:rPr lang="fr-FR" sz="4000" dirty="0">
                <a:latin typeface="Calisto MT" panose="02040603050505030304" pitchFamily="18" charset="77"/>
              </a:rPr>
              <a:t> </a:t>
            </a:r>
            <a:r>
              <a:rPr lang="fr-FR" sz="4000" dirty="0" err="1">
                <a:latin typeface="Calisto MT" panose="02040603050505030304" pitchFamily="18" charset="77"/>
              </a:rPr>
              <a:t>decisions</a:t>
            </a:r>
            <a:r>
              <a:rPr lang="fr-FR" sz="4000" dirty="0">
                <a:latin typeface="Calisto MT" panose="02040603050505030304" pitchFamily="18" charset="77"/>
              </a:rPr>
              <a:t> at all </a:t>
            </a:r>
            <a:r>
              <a:rPr lang="fr-FR" sz="4000" dirty="0" err="1">
                <a:latin typeface="Calisto MT" panose="02040603050505030304" pitchFamily="18" charset="77"/>
              </a:rPr>
              <a:t>steps</a:t>
            </a:r>
            <a:r>
              <a:rPr lang="fr-FR" sz="4000" dirty="0">
                <a:latin typeface="Calisto MT" panose="02040603050505030304" pitchFamily="18" charset="77"/>
              </a:rPr>
              <a:t> in the </a:t>
            </a:r>
            <a:r>
              <a:rPr lang="fr-FR" sz="4000" dirty="0" err="1">
                <a:latin typeface="Calisto MT" panose="02040603050505030304" pitchFamily="18" charset="77"/>
              </a:rPr>
              <a:t>way</a:t>
            </a:r>
            <a:endParaRPr lang="fr-FR" sz="3200" dirty="0">
              <a:latin typeface="Calisto MT" panose="02040603050505030304" pitchFamily="18" charset="77"/>
            </a:endParaRPr>
          </a:p>
          <a:p>
            <a:pPr algn="ctr"/>
            <a:endParaRPr lang="fr-FR" sz="3200" dirty="0">
              <a:latin typeface="Calisto MT" panose="02040603050505030304" pitchFamily="18" charset="77"/>
            </a:endParaRPr>
          </a:p>
        </p:txBody>
      </p:sp>
      <p:pic>
        <p:nvPicPr>
          <p:cNvPr id="1994" name="Image 1993">
            <a:extLst>
              <a:ext uri="{FF2B5EF4-FFF2-40B4-BE49-F238E27FC236}">
                <a16:creationId xmlns:a16="http://schemas.microsoft.com/office/drawing/2014/main" id="{1A38756C-A03F-8F46-B667-7BFCDF07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8381201" cy="4753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DA9268-81CC-D941-962B-FAADF3AEC015}"/>
              </a:ext>
            </a:extLst>
          </p:cNvPr>
          <p:cNvSpPr/>
          <p:nvPr/>
        </p:nvSpPr>
        <p:spPr>
          <a:xfrm>
            <a:off x="3131840" y="65253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>
                <a:latin typeface="Calisto MT" panose="02040603050505030304" pitchFamily="18" charset="77"/>
              </a:rPr>
              <a:t>Mittnenzweig</a:t>
            </a:r>
            <a:r>
              <a:rPr lang="fr-FR" sz="1200" dirty="0">
                <a:latin typeface="Calisto MT" panose="02040603050505030304" pitchFamily="18" charset="77"/>
              </a:rPr>
              <a:t> et al., 2021, </a:t>
            </a:r>
            <a:r>
              <a:rPr lang="fr-FR" sz="1200" dirty="0" err="1">
                <a:latin typeface="Calisto MT" panose="02040603050505030304" pitchFamily="18" charset="77"/>
              </a:rPr>
              <a:t>Cell</a:t>
            </a:r>
            <a:r>
              <a:rPr lang="fr-FR" sz="1200" dirty="0">
                <a:latin typeface="Calisto MT" panose="02040603050505030304" pitchFamily="18" charset="77"/>
              </a:rPr>
              <a:t> 184, 1–18</a:t>
            </a:r>
          </a:p>
        </p:txBody>
      </p:sp>
    </p:spTree>
    <p:extLst>
      <p:ext uri="{BB962C8B-B14F-4D97-AF65-F5344CB8AC3E}">
        <p14:creationId xmlns:p14="http://schemas.microsoft.com/office/powerpoint/2010/main" val="189755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58D108-E8B5-6642-BECA-7CFEE07B2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172"/>
            <a:ext cx="9144000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7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DBA73B-E476-7149-8735-ED45C3A1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5318"/>
            <a:ext cx="9144000" cy="27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4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DBA73B-E476-7149-8735-ED45C3A1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5318"/>
            <a:ext cx="9144000" cy="27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E080F1-DFD6-3E41-A461-1BA8004104FD}"/>
              </a:ext>
            </a:extLst>
          </p:cNvPr>
          <p:cNvSpPr/>
          <p:nvPr/>
        </p:nvSpPr>
        <p:spPr bwMode="auto">
          <a:xfrm>
            <a:off x="2596896" y="2440142"/>
            <a:ext cx="287383" cy="187060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6D430B-7014-2144-8917-A29FE056ABB1}"/>
              </a:ext>
            </a:extLst>
          </p:cNvPr>
          <p:cNvSpPr/>
          <p:nvPr/>
        </p:nvSpPr>
        <p:spPr bwMode="auto">
          <a:xfrm>
            <a:off x="7478050" y="2456688"/>
            <a:ext cx="287383" cy="187060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651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A8C764-BCE0-2E4F-A352-575D7CAC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9" y="0"/>
            <a:ext cx="8941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40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13D8D-9C78-2441-B4A8-44368F79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52" y="883129"/>
            <a:ext cx="6943725" cy="964406"/>
          </a:xfrm>
        </p:spPr>
        <p:txBody>
          <a:bodyPr/>
          <a:lstStyle/>
          <a:p>
            <a:r>
              <a:rPr lang="fr-FR" sz="3200" dirty="0"/>
              <a:t>Conclusion</a:t>
            </a:r>
            <a:br>
              <a:rPr lang="fr-FR" sz="3200" dirty="0"/>
            </a:br>
            <a:br>
              <a:rPr lang="fr-FR" sz="3200" dirty="0"/>
            </a:br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CB44DC1-B5FA-D54F-BD47-A629F8501FD0}"/>
              </a:ext>
            </a:extLst>
          </p:cNvPr>
          <p:cNvSpPr txBox="1"/>
          <p:nvPr/>
        </p:nvSpPr>
        <p:spPr>
          <a:xfrm>
            <a:off x="398276" y="1365332"/>
            <a:ext cx="83474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Far from being perfect but improves over previous works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There is enough information in the joint distributions to infer a reasonable GRN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Strong dependence on the simulation phase toward half-lives.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Requires time-stamped data, or some kind of « artificial time » when dealing with a single snapshot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Executable  time-dependent predictions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Available: https://</a:t>
            </a:r>
            <a:r>
              <a:rPr lang="en-US" sz="2400" dirty="0" err="1">
                <a:solidFill>
                  <a:prstClr val="black"/>
                </a:solidFill>
                <a:latin typeface="Calisto MT" panose="02040603050505030304" pitchFamily="18" charset="77"/>
              </a:rPr>
              <a:t>github.com</a:t>
            </a: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/</a:t>
            </a:r>
            <a:r>
              <a:rPr lang="en-US" sz="2400" dirty="0" err="1">
                <a:solidFill>
                  <a:prstClr val="black"/>
                </a:solidFill>
                <a:latin typeface="Calisto MT" panose="02040603050505030304" pitchFamily="18" charset="77"/>
              </a:rPr>
              <a:t>ogandril</a:t>
            </a: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/cardamom</a:t>
            </a:r>
          </a:p>
          <a:p>
            <a:pPr marL="457200" indent="-457200" algn="just" defTabSz="380975">
              <a:buFont typeface="Wingdings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Calisto MT" panose="02040603050505030304" pitchFamily="18" charset="77"/>
              </a:rPr>
              <a:t>Long term: control</a:t>
            </a:r>
          </a:p>
        </p:txBody>
      </p:sp>
    </p:spTree>
    <p:extLst>
      <p:ext uri="{BB962C8B-B14F-4D97-AF65-F5344CB8AC3E}">
        <p14:creationId xmlns:p14="http://schemas.microsoft.com/office/powerpoint/2010/main" val="1196881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9772" y="440525"/>
            <a:ext cx="6943725" cy="964406"/>
          </a:xfrm>
        </p:spPr>
        <p:txBody>
          <a:bodyPr/>
          <a:lstStyle/>
          <a:p>
            <a:r>
              <a:rPr lang="fr-FR" dirty="0" err="1"/>
              <a:t>Special</a:t>
            </a:r>
            <a:r>
              <a:rPr lang="fr-FR" dirty="0"/>
              <a:t> </a:t>
            </a:r>
            <a:r>
              <a:rPr lang="fr-FR" dirty="0" err="1"/>
              <a:t>thank’s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D6A8B46-D1CC-2A47-911D-7EE0A8C11CE7}"/>
              </a:ext>
            </a:extLst>
          </p:cNvPr>
          <p:cNvGrpSpPr/>
          <p:nvPr/>
        </p:nvGrpSpPr>
        <p:grpSpPr>
          <a:xfrm>
            <a:off x="1188400" y="5873571"/>
            <a:ext cx="6999563" cy="875326"/>
            <a:chOff x="1574883" y="5390933"/>
            <a:chExt cx="9332750" cy="1167101"/>
          </a:xfrm>
        </p:grpSpPr>
        <p:pic>
          <p:nvPicPr>
            <p:cNvPr id="6" name="Image 5" descr="Logo_IXX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925" y="5421700"/>
              <a:ext cx="1612860" cy="1136333"/>
            </a:xfrm>
            <a:prstGeom prst="rect">
              <a:avLst/>
            </a:prstGeom>
          </p:spPr>
        </p:pic>
        <p:pic>
          <p:nvPicPr>
            <p:cNvPr id="7" name="Image 6" descr="logo_ANR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21" y="5390933"/>
              <a:ext cx="2143312" cy="909499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4E5B09D-0A54-524F-874C-107F1FD56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4717" y="5507707"/>
              <a:ext cx="2663715" cy="105032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100E865-D6A2-5A44-A64F-4FBCC99FF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4883" y="5593681"/>
              <a:ext cx="2156451" cy="792371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FA3156C-9CA3-2948-9162-27813A4FE7B8}"/>
              </a:ext>
            </a:extLst>
          </p:cNvPr>
          <p:cNvSpPr txBox="1"/>
          <p:nvPr/>
        </p:nvSpPr>
        <p:spPr>
          <a:xfrm>
            <a:off x="1516079" y="1937167"/>
            <a:ext cx="6394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75"/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Gérard Benoit (IGDR, Rennes)</a:t>
            </a:r>
          </a:p>
          <a:p>
            <a:pPr algn="ctr" defTabSz="380975"/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Thibault Espinasse (ICJ, Lyon)</a:t>
            </a:r>
          </a:p>
          <a:p>
            <a:pPr algn="ctr" defTabSz="380975"/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Ulysse </a:t>
            </a:r>
            <a:r>
              <a:rPr lang="fr-FR" sz="3200" dirty="0" err="1">
                <a:solidFill>
                  <a:prstClr val="black"/>
                </a:solidFill>
                <a:latin typeface="Calisto MT" panose="02040603050505030304" pitchFamily="18" charset="77"/>
              </a:rPr>
              <a:t>Herbach</a:t>
            </a:r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 (</a:t>
            </a:r>
            <a:r>
              <a:rPr lang="fr-FR" sz="3200" dirty="0" err="1">
                <a:solidFill>
                  <a:prstClr val="black"/>
                </a:solidFill>
                <a:latin typeface="Calisto MT" panose="02040603050505030304" pitchFamily="18" charset="77"/>
              </a:rPr>
              <a:t>Inria</a:t>
            </a:r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, Nancy)</a:t>
            </a:r>
          </a:p>
          <a:p>
            <a:pPr algn="ctr" defTabSz="380975"/>
            <a:r>
              <a:rPr lang="fr-FR" sz="3200" dirty="0">
                <a:solidFill>
                  <a:prstClr val="black"/>
                </a:solidFill>
                <a:latin typeface="Calisto MT" panose="02040603050505030304" pitchFamily="18" charset="77"/>
              </a:rPr>
              <a:t>Elias Ventre (LBMC, Lyon)</a:t>
            </a:r>
          </a:p>
        </p:txBody>
      </p:sp>
    </p:spTree>
    <p:extLst>
      <p:ext uri="{BB962C8B-B14F-4D97-AF65-F5344CB8AC3E}">
        <p14:creationId xmlns:p14="http://schemas.microsoft.com/office/powerpoint/2010/main" val="341944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75F0D6A-BB40-904E-BC82-E3E05AA05B79}"/>
              </a:ext>
            </a:extLst>
          </p:cNvPr>
          <p:cNvSpPr txBox="1"/>
          <p:nvPr/>
        </p:nvSpPr>
        <p:spPr>
          <a:xfrm>
            <a:off x="781644" y="2054815"/>
            <a:ext cx="7752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Calisto MT" panose="02040603050505030304" pitchFamily="18" charset="77"/>
              </a:rPr>
              <a:t>Let’s take a dynamical systems view on decision making in metazoans</a:t>
            </a:r>
          </a:p>
        </p:txBody>
      </p:sp>
    </p:spTree>
    <p:extLst>
      <p:ext uri="{BB962C8B-B14F-4D97-AF65-F5344CB8AC3E}">
        <p14:creationId xmlns:p14="http://schemas.microsoft.com/office/powerpoint/2010/main" val="340510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75F0D6A-BB40-904E-BC82-E3E05AA05B79}"/>
              </a:ext>
            </a:extLst>
          </p:cNvPr>
          <p:cNvSpPr txBox="1"/>
          <p:nvPr/>
        </p:nvSpPr>
        <p:spPr>
          <a:xfrm>
            <a:off x="332509" y="239869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sto MT" panose="02040603050505030304" pitchFamily="18" charset="77"/>
              </a:rPr>
              <a:t>Let’s imagine a cell in a given medium. It reaches an equilibrium, with so-called micro-heterogeneity (due to the probabilistic nature of molecular reactions).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B55EB6-82D5-8841-BFE6-3490D9FE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00" y="1620000"/>
            <a:ext cx="5765800" cy="5041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8D97D7-53DD-394B-A80A-105D158CF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400" y="1620000"/>
            <a:ext cx="57658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75F0D6A-BB40-904E-BC82-E3E05AA05B79}"/>
              </a:ext>
            </a:extLst>
          </p:cNvPr>
          <p:cNvSpPr txBox="1"/>
          <p:nvPr/>
        </p:nvSpPr>
        <p:spPr>
          <a:xfrm>
            <a:off x="179936" y="174686"/>
            <a:ext cx="8813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sto MT" panose="02040603050505030304" pitchFamily="18" charset="77"/>
              </a:rPr>
              <a:t>If one changes the external conditions, the internal dynamical system will have to adjust and eventually attain a new stable state. The decision has been made. The transient behavior is a very rich source for dynamical information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B885DD-9DC5-7648-8D27-8D334CA0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235" y="1883242"/>
            <a:ext cx="54483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1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75F0D6A-BB40-904E-BC82-E3E05AA05B79}"/>
              </a:ext>
            </a:extLst>
          </p:cNvPr>
          <p:cNvSpPr txBox="1"/>
          <p:nvPr/>
        </p:nvSpPr>
        <p:spPr>
          <a:xfrm>
            <a:off x="255172" y="281433"/>
            <a:ext cx="8002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alisto MT" panose="02040603050505030304" pitchFamily="18" charset="77"/>
              </a:rPr>
              <a:t>The inference problem (a question that systems biology addresses since its very beginning…):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AD3F14-2346-AB4C-879D-45EF13EFF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5" y="2398569"/>
            <a:ext cx="888882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37CA65-5C57-B64B-A703-DFA3F042DD0B}"/>
              </a:ext>
            </a:extLst>
          </p:cNvPr>
          <p:cNvSpPr/>
          <p:nvPr/>
        </p:nvSpPr>
        <p:spPr>
          <a:xfrm>
            <a:off x="1122217" y="1889980"/>
            <a:ext cx="6968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Our proposal: </a:t>
            </a:r>
            <a:r>
              <a:rPr lang="en-US" dirty="0">
                <a:latin typeface="Calisto MT" panose="02040603050505030304" pitchFamily="18" charset="77"/>
              </a:rPr>
              <a:t>see the inference of a GRN as a mechanistic model calibration problem. </a:t>
            </a:r>
          </a:p>
          <a:p>
            <a:pPr algn="ctr"/>
            <a:endParaRPr lang="en-US" dirty="0">
              <a:latin typeface="Calisto MT" panose="02040603050505030304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Calisto MT" panose="02040603050505030304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So, how should we model gene expression at the single cell level?</a:t>
            </a:r>
          </a:p>
        </p:txBody>
      </p:sp>
    </p:spTree>
    <p:extLst>
      <p:ext uri="{BB962C8B-B14F-4D97-AF65-F5344CB8AC3E}">
        <p14:creationId xmlns:p14="http://schemas.microsoft.com/office/powerpoint/2010/main" val="2293308107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uri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fr-FR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urier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14722</TotalTime>
  <Words>806</Words>
  <Application>Microsoft Macintosh PowerPoint</Application>
  <PresentationFormat>Affichage à l'écran (4:3)</PresentationFormat>
  <Paragraphs>143</Paragraphs>
  <Slides>45</Slides>
  <Notes>37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Calibri</vt:lpstr>
      <vt:lpstr>Calisto MT</vt:lpstr>
      <vt:lpstr>Courier</vt:lpstr>
      <vt:lpstr>Times</vt:lpstr>
      <vt:lpstr>Wingdings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 the single cell level, we will be confronted to the « burstiness » of the gene expression process.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 </vt:lpstr>
      <vt:lpstr>Special thank’s</vt:lpstr>
    </vt:vector>
  </TitlesOfParts>
  <Manager/>
  <Company>Olivier Gandrillon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keywords/>
  <dc:description/>
  <cp:lastModifiedBy>Olivier</cp:lastModifiedBy>
  <cp:revision>337</cp:revision>
  <dcterms:created xsi:type="dcterms:W3CDTF">2010-03-03T08:47:12Z</dcterms:created>
  <dcterms:modified xsi:type="dcterms:W3CDTF">2023-11-13T12:10:55Z</dcterms:modified>
  <cp:category/>
</cp:coreProperties>
</file>